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9338532-1082-4927-BCD0-EFD0FBB7DDFE}">
  <a:tblStyle styleId="{A9338532-1082-4927-BCD0-EFD0FBB7DDF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92" y="6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a000ed7f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2a000ed7f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40a4599f4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40a4599f4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3f4477b73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3f4477b73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375656f1b8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375656f1b8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40a4599f4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40a4599f4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40a4599f4b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40a4599f4b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375656f1b8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375656f1b8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0150" y="137950"/>
            <a:ext cx="2241001" cy="9411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6604150" y="2017650"/>
            <a:ext cx="2373000" cy="1108200"/>
          </a:xfrm>
          <a:prstGeom prst="rect">
            <a:avLst/>
          </a:prstGeom>
          <a:solidFill>
            <a:srgbClr val="F39B9A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Who is AP for?</a:t>
            </a:r>
            <a:endParaRPr sz="3000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75" y="0"/>
            <a:ext cx="6280325" cy="4255998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80675" y="4538375"/>
            <a:ext cx="9093600" cy="400200"/>
          </a:xfrm>
          <a:prstGeom prst="rect">
            <a:avLst/>
          </a:prstGeom>
          <a:solidFill>
            <a:srgbClr val="48268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Jenny Graham, Head of Research and Evaluation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185150" y="220425"/>
            <a:ext cx="6817800" cy="646500"/>
          </a:xfrm>
          <a:prstGeom prst="rect">
            <a:avLst/>
          </a:prstGeom>
          <a:solidFill>
            <a:srgbClr val="F39B9A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AP landscape - complex</a:t>
            </a:r>
            <a:endParaRPr sz="3000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1901" y="137945"/>
            <a:ext cx="1569251" cy="65905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352975" y="1240500"/>
            <a:ext cx="3168900" cy="701100"/>
          </a:xfrm>
          <a:prstGeom prst="rect">
            <a:avLst/>
          </a:prstGeom>
          <a:noFill/>
          <a:ln w="28575" cap="flat" cmpd="sng">
            <a:solidFill>
              <a:srgbClr val="F39B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</a:rPr>
              <a:t>32,083 </a:t>
            </a:r>
            <a:r>
              <a:rPr lang="en" b="1">
                <a:solidFill>
                  <a:schemeClr val="dk1"/>
                </a:solidFill>
              </a:rPr>
              <a:t>pupils across at least 761 institutions (2021)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1319125" y="3523088"/>
            <a:ext cx="3298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“Who is AP for?”</a:t>
            </a:r>
            <a:r>
              <a:rPr lang="en" sz="12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and similarly </a:t>
            </a:r>
            <a:r>
              <a:rPr lang="en" sz="14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“What is AP for?” </a:t>
            </a:r>
            <a:r>
              <a:rPr lang="en" sz="12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Dependent on the intersection of educational philosophy and your position in the educational landscape.</a:t>
            </a:r>
            <a:endParaRPr sz="1600"/>
          </a:p>
        </p:txBody>
      </p:sp>
      <p:sp>
        <p:nvSpPr>
          <p:cNvPr id="66" name="Google Shape;66;p14"/>
          <p:cNvSpPr txBox="1"/>
          <p:nvPr/>
        </p:nvSpPr>
        <p:spPr>
          <a:xfrm>
            <a:off x="5986450" y="1277813"/>
            <a:ext cx="29247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DfE counts ‘PRUs’ as </a:t>
            </a:r>
            <a:r>
              <a:rPr lang="en" sz="1500" b="1" dirty="0"/>
              <a:t>338 institutions</a:t>
            </a:r>
            <a:r>
              <a:rPr lang="en" sz="1500" dirty="0"/>
              <a:t> </a:t>
            </a:r>
            <a:r>
              <a:rPr lang="en" dirty="0"/>
              <a:t>that are either maintained PRUs or AP academy schools. </a:t>
            </a:r>
            <a:endParaRPr dirty="0"/>
          </a:p>
        </p:txBody>
      </p:sp>
      <p:sp>
        <p:nvSpPr>
          <p:cNvPr id="67" name="Google Shape;67;p14"/>
          <p:cNvSpPr txBox="1"/>
          <p:nvPr/>
        </p:nvSpPr>
        <p:spPr>
          <a:xfrm>
            <a:off x="4857713" y="4043075"/>
            <a:ext cx="28239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Perhaps more useful: </a:t>
            </a:r>
            <a:r>
              <a:rPr lang="en" sz="1650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“Who is in AP and why are those students there?”</a:t>
            </a:r>
            <a:endParaRPr sz="2000" b="1"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3800" y="1240488"/>
            <a:ext cx="1761551" cy="132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967" y="3339642"/>
            <a:ext cx="1066150" cy="132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26192" y="3743680"/>
            <a:ext cx="1066150" cy="13211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5029450" y="2821550"/>
            <a:ext cx="2823900" cy="849600"/>
          </a:xfrm>
          <a:prstGeom prst="rect">
            <a:avLst/>
          </a:prstGeom>
          <a:noFill/>
          <a:ln w="76200" cap="flat" cmpd="sng">
            <a:solidFill>
              <a:srgbClr val="F39B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</a:rPr>
              <a:t>11,684</a:t>
            </a:r>
            <a:r>
              <a:rPr lang="en" sz="1700">
                <a:solidFill>
                  <a:schemeClr val="dk1"/>
                </a:solidFill>
              </a:rPr>
              <a:t> </a:t>
            </a:r>
            <a:r>
              <a:rPr lang="en" sz="1100" b="1">
                <a:solidFill>
                  <a:schemeClr val="dk1"/>
                </a:solidFill>
              </a:rPr>
              <a:t>students last year in ‘PRU’ schools -</a:t>
            </a:r>
            <a:r>
              <a:rPr lang="en" sz="1100">
                <a:solidFill>
                  <a:schemeClr val="dk1"/>
                </a:solidFill>
              </a:rPr>
              <a:t> counting only sole registered students.</a:t>
            </a:r>
            <a:r>
              <a:rPr lang="en" sz="1100" b="1">
                <a:solidFill>
                  <a:schemeClr val="dk1"/>
                </a:solidFill>
              </a:rPr>
              <a:t> </a:t>
            </a:r>
            <a:endParaRPr b="1"/>
          </a:p>
        </p:txBody>
      </p:sp>
      <p:sp>
        <p:nvSpPr>
          <p:cNvPr id="72" name="Google Shape;72;p14"/>
          <p:cNvSpPr txBox="1"/>
          <p:nvPr/>
        </p:nvSpPr>
        <p:spPr>
          <a:xfrm>
            <a:off x="896575" y="2171575"/>
            <a:ext cx="26253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Nationally, 2.7 per 1,000 pupils are educated in AP. Regional variation -  e.g. North East Lincolnshire was 7.7 per 1,000 pupils.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>
            <a:off x="306175" y="1557625"/>
            <a:ext cx="4538376" cy="1139940"/>
          </a:xfrm>
          <a:prstGeom prst="flowChartTerminator">
            <a:avLst/>
          </a:prstGeom>
          <a:solidFill>
            <a:srgbClr val="48268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chemeClr val="lt1"/>
                </a:solidFill>
              </a:rPr>
              <a:t>3,928 </a:t>
            </a:r>
            <a:r>
              <a:rPr lang="en" sz="1200">
                <a:solidFill>
                  <a:schemeClr val="lt1"/>
                </a:solidFill>
              </a:rPr>
              <a:t>who were formally Permanently Excluded (PEx)</a:t>
            </a:r>
            <a:endParaRPr sz="12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</a:rPr>
              <a:t>=</a:t>
            </a:r>
            <a:r>
              <a:rPr lang="en" sz="1200" b="1">
                <a:solidFill>
                  <a:schemeClr val="lt1"/>
                </a:solidFill>
              </a:rPr>
              <a:t> nearly</a:t>
            </a:r>
            <a:r>
              <a:rPr lang="en" sz="1500" b="1">
                <a:solidFill>
                  <a:schemeClr val="lt1"/>
                </a:solidFill>
              </a:rPr>
              <a:t> 3 x </a:t>
            </a:r>
            <a:r>
              <a:rPr lang="en" sz="1200">
                <a:solidFill>
                  <a:schemeClr val="lt1"/>
                </a:solidFill>
              </a:rPr>
              <a:t>more students in PRUs than were PExed</a:t>
            </a:r>
            <a:endParaRPr sz="12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solidFill>
                <a:srgbClr val="4A4A4A"/>
              </a:solidFill>
              <a:highlight>
                <a:srgbClr val="FFFFFF"/>
              </a:highlight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185150" y="220425"/>
            <a:ext cx="8849400" cy="646500"/>
          </a:xfrm>
          <a:prstGeom prst="rect">
            <a:avLst/>
          </a:prstGeom>
          <a:solidFill>
            <a:srgbClr val="F39B9A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Who is in AP and why are they there?</a:t>
            </a:r>
            <a:endParaRPr sz="3000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2001" y="4252720"/>
            <a:ext cx="1569251" cy="65905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306163" y="877213"/>
            <a:ext cx="49080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Arial Rounded"/>
                <a:ea typeface="Arial Rounded"/>
                <a:cs typeface="Arial Rounded"/>
                <a:sym typeface="Arial Rounded"/>
              </a:rPr>
              <a:t>11,684 students in the ‘PRU section’ of AP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4A4A4A"/>
              </a:solidFill>
              <a:highlight>
                <a:srgbClr val="FFFFFF"/>
              </a:highlight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481825" y="2995325"/>
            <a:ext cx="4538400" cy="2000100"/>
          </a:xfrm>
          <a:prstGeom prst="rect">
            <a:avLst/>
          </a:prstGeom>
          <a:noFill/>
          <a:ln w="9525" cap="flat" cmpd="sng">
            <a:solidFill>
              <a:srgbClr val="31B7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</a:rPr>
              <a:t>How do the other 7,756 students end up in AP?</a:t>
            </a:r>
            <a:endParaRPr sz="15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Not in official exclusions data - ‘unseen exclusion’’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Alternatives to PEx - e.g. Managed moves	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Can still come with social exclusion, potential stigma, impact on self esteem, loss of school-based peer network - so arguably a form of exclusion.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5414050" y="1094025"/>
            <a:ext cx="3309600" cy="3140060"/>
          </a:xfrm>
          <a:prstGeom prst="rect">
            <a:avLst/>
          </a:prstGeom>
          <a:solidFill>
            <a:srgbClr val="31B7B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dk1"/>
                </a:solidFill>
              </a:rPr>
              <a:t>Unseen exclusion </a:t>
            </a:r>
            <a:r>
              <a:rPr lang="en" sz="1100" b="1" dirty="0">
                <a:solidFill>
                  <a:schemeClr val="dk1"/>
                </a:solidFill>
              </a:rPr>
              <a:t>-</a:t>
            </a:r>
            <a:r>
              <a:rPr lang="en" sz="1100" dirty="0">
                <a:solidFill>
                  <a:schemeClr val="dk1"/>
                </a:solidFill>
              </a:rPr>
              <a:t> part of a bigger picture of what doesn’t show up in official statistics.  The level of unexplained exit across the education sector is an important and linked issue. 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</a:rPr>
              <a:t>EPI’s (2019) work on Unexplained Exits: indicate a very high rate of exits from schools: as </a:t>
            </a:r>
            <a:r>
              <a:rPr lang="en" sz="1300" b="1" dirty="0">
                <a:solidFill>
                  <a:schemeClr val="dk1"/>
                </a:solidFill>
              </a:rPr>
              <a:t>many as 1 in 10 pupils</a:t>
            </a:r>
            <a:r>
              <a:rPr lang="en" sz="1100" dirty="0">
                <a:solidFill>
                  <a:schemeClr val="dk1"/>
                </a:solidFill>
              </a:rPr>
              <a:t> (10.1 per cent). This totals over 69,000 unexplained exits by over 61,000 pupils.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</a:rPr>
              <a:t>Nearly 40% of these students do not reappear on any school roll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/>
        </p:nvSpPr>
        <p:spPr>
          <a:xfrm>
            <a:off x="185150" y="220425"/>
            <a:ext cx="6817800" cy="646500"/>
          </a:xfrm>
          <a:prstGeom prst="rect">
            <a:avLst/>
          </a:prstGeom>
          <a:solidFill>
            <a:srgbClr val="F39B9A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Who are the students in PRU/AP? </a:t>
            </a:r>
            <a:endParaRPr sz="3000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1901" y="137945"/>
            <a:ext cx="1569251" cy="6590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9" name="Google Shape;89;p16"/>
          <p:cNvGraphicFramePr/>
          <p:nvPr/>
        </p:nvGraphicFramePr>
        <p:xfrm>
          <a:off x="710450" y="1416425"/>
          <a:ext cx="7239000" cy="2392276"/>
        </p:xfrm>
        <a:graphic>
          <a:graphicData uri="http://schemas.openxmlformats.org/drawingml/2006/table">
            <a:tbl>
              <a:tblPr>
                <a:noFill/>
                <a:tableStyleId>{A9338532-1082-4927-BCD0-EFD0FBB7DDFE}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48268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chemeClr val="lt1"/>
                          </a:solidFill>
                        </a:rPr>
                        <a:t>AP PRU schools</a:t>
                      </a:r>
                      <a:endParaRPr sz="19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48268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chemeClr val="lt1"/>
                          </a:solidFill>
                        </a:rPr>
                        <a:t>All pupil population</a:t>
                      </a:r>
                      <a:endParaRPr sz="19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4826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Free School Meals</a:t>
                      </a:r>
                      <a:endParaRPr sz="1900"/>
                    </a:p>
                  </a:txBody>
                  <a:tcPr marL="91425" marR="91425" marT="91425" marB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54.6%</a:t>
                      </a:r>
                      <a:endParaRPr sz="1900"/>
                    </a:p>
                  </a:txBody>
                  <a:tcPr marL="91425" marR="91425" marT="91425" marB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22.5%</a:t>
                      </a:r>
                      <a:endParaRPr sz="1900"/>
                    </a:p>
                  </a:txBody>
                  <a:tcPr marL="91425" marR="91425" marT="91425" marB="91425"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SEN support</a:t>
                      </a:r>
                      <a:endParaRPr sz="1900"/>
                    </a:p>
                  </a:txBody>
                  <a:tcPr marL="91425" marR="91425" marT="91425" marB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54.0%</a:t>
                      </a:r>
                      <a:endParaRPr sz="1900"/>
                    </a:p>
                  </a:txBody>
                  <a:tcPr marL="91425" marR="91425" marT="91425" marB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chemeClr val="dk1"/>
                          </a:solidFill>
                        </a:rPr>
                        <a:t>12.6%</a:t>
                      </a:r>
                      <a:endParaRPr sz="1900"/>
                    </a:p>
                  </a:txBody>
                  <a:tcPr marL="91425" marR="91425" marT="91425" marB="91425"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EHC plan</a:t>
                      </a:r>
                      <a:endParaRPr sz="1900"/>
                    </a:p>
                  </a:txBody>
                  <a:tcPr marL="91425" marR="91425" marT="91425" marB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28.2% </a:t>
                      </a:r>
                      <a:endParaRPr sz="1900"/>
                    </a:p>
                  </a:txBody>
                  <a:tcPr marL="91425" marR="91425" marT="91425" marB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chemeClr val="dk1"/>
                          </a:solidFill>
                        </a:rPr>
                        <a:t>4%</a:t>
                      </a:r>
                      <a:endParaRPr sz="1900"/>
                    </a:p>
                  </a:txBody>
                  <a:tcPr marL="91425" marR="91425" marT="91425" marB="91425"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(Boys</a:t>
                      </a:r>
                      <a:endParaRPr sz="1900"/>
                    </a:p>
                  </a:txBody>
                  <a:tcPr marL="91425" marR="91425" marT="91425" marB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900">
                          <a:solidFill>
                            <a:schemeClr val="dk1"/>
                          </a:solidFill>
                        </a:rPr>
                        <a:t>72.2%</a:t>
                      </a:r>
                      <a:endParaRPr sz="1900"/>
                    </a:p>
                  </a:txBody>
                  <a:tcPr marL="91425" marR="91425" marT="91425" marB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51%)</a:t>
                      </a:r>
                      <a:endParaRPr sz="1900"/>
                    </a:p>
                  </a:txBody>
                  <a:tcPr marL="91425" marR="91425" marT="91425" marB="91425"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0" name="Google Shape;90;p16"/>
          <p:cNvSpPr txBox="1"/>
          <p:nvPr/>
        </p:nvSpPr>
        <p:spPr>
          <a:xfrm>
            <a:off x="996800" y="3946975"/>
            <a:ext cx="6666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i="1">
                <a:solidFill>
                  <a:schemeClr val="dk1"/>
                </a:solidFill>
              </a:rPr>
              <a:t>Students in AP are disproportionately those who are disadvantaged.</a:t>
            </a:r>
            <a:endParaRPr sz="1600" i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/>
        </p:nvSpPr>
        <p:spPr>
          <a:xfrm>
            <a:off x="185150" y="220425"/>
            <a:ext cx="6817800" cy="646500"/>
          </a:xfrm>
          <a:prstGeom prst="rect">
            <a:avLst/>
          </a:prstGeom>
          <a:solidFill>
            <a:srgbClr val="F39B9A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Outcomes in AP  </a:t>
            </a:r>
            <a:endParaRPr sz="3000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1901" y="137945"/>
            <a:ext cx="1569251" cy="6590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7" name="Google Shape;97;p17"/>
          <p:cNvGraphicFramePr/>
          <p:nvPr/>
        </p:nvGraphicFramePr>
        <p:xfrm>
          <a:off x="609600" y="1218325"/>
          <a:ext cx="7239000" cy="2978762"/>
        </p:xfrm>
        <a:graphic>
          <a:graphicData uri="http://schemas.openxmlformats.org/drawingml/2006/table">
            <a:tbl>
              <a:tblPr>
                <a:noFill/>
                <a:tableStyleId>{A9338532-1082-4927-BCD0-EFD0FBB7DDFE}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2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48268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AP/PRU schools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48268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All pupil population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4826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</a:rPr>
                        <a:t>Grade 5 or above in English and Maths</a:t>
                      </a:r>
                      <a:endParaRPr sz="1900"/>
                    </a:p>
                  </a:txBody>
                  <a:tcPr marL="91425" marR="91425" marT="91425" marB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4.4%</a:t>
                      </a:r>
                      <a:endParaRPr sz="1700"/>
                    </a:p>
                  </a:txBody>
                  <a:tcPr marL="91425" marR="91425" marT="91425" marB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51%</a:t>
                      </a:r>
                      <a:endParaRPr sz="1700"/>
                    </a:p>
                  </a:txBody>
                  <a:tcPr marL="91425" marR="91425" marT="91425" marB="91425"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</a:rPr>
                        <a:t>Positive destination autumn term post KS4</a:t>
                      </a:r>
                      <a:endParaRPr sz="1900"/>
                    </a:p>
                  </a:txBody>
                  <a:tcPr marL="91425" marR="91425" marT="91425" marB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54%</a:t>
                      </a:r>
                      <a:endParaRPr sz="1700"/>
                    </a:p>
                  </a:txBody>
                  <a:tcPr marL="91425" marR="91425" marT="91425" marB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94%</a:t>
                      </a:r>
                      <a:endParaRPr sz="1700"/>
                    </a:p>
                  </a:txBody>
                  <a:tcPr marL="91425" marR="91425" marT="91425" marB="91425"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Conviction/caution by 19*</a:t>
                      </a:r>
                      <a:endParaRPr sz="1700"/>
                    </a:p>
                  </a:txBody>
                  <a:tcPr marL="91425" marR="91425" marT="91425" marB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41%        (PEx 59%)</a:t>
                      </a:r>
                      <a:endParaRPr sz="1700"/>
                    </a:p>
                  </a:txBody>
                  <a:tcPr marL="91425" marR="91425" marT="91425" marB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5%</a:t>
                      </a:r>
                      <a:endParaRPr sz="1700"/>
                    </a:p>
                  </a:txBody>
                  <a:tcPr marL="91425" marR="91425" marT="91425" marB="91425"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Entered for EBACC</a:t>
                      </a:r>
                      <a:endParaRPr sz="1700"/>
                    </a:p>
                  </a:txBody>
                  <a:tcPr marL="91425" marR="91425" marT="91425" marB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0.2%</a:t>
                      </a:r>
                      <a:endParaRPr sz="1700"/>
                    </a:p>
                  </a:txBody>
                  <a:tcPr marL="91425" marR="91425" marT="91425" marB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38.4%</a:t>
                      </a:r>
                      <a:endParaRPr sz="1700"/>
                    </a:p>
                  </a:txBody>
                  <a:tcPr marL="91425" marR="91425" marT="91425" marB="91425"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8" name="Google Shape;98;p17"/>
          <p:cNvSpPr txBox="1"/>
          <p:nvPr/>
        </p:nvSpPr>
        <p:spPr>
          <a:xfrm>
            <a:off x="185150" y="4417625"/>
            <a:ext cx="8589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* DfE/MoJ (2022) </a:t>
            </a:r>
            <a:r>
              <a:rPr lang="en" sz="1100" i="1"/>
              <a:t>Education, children's social care and offending Descriptive Statistics</a:t>
            </a:r>
            <a:r>
              <a:rPr lang="en" sz="1100"/>
              <a:t>. (Analysis of data on 1.63 million children ending KS4 in ‘12/’13, ‘13/’14 and ‘14/’15. </a:t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/>
        </p:nvSpPr>
        <p:spPr>
          <a:xfrm>
            <a:off x="185150" y="220425"/>
            <a:ext cx="6817800" cy="646500"/>
          </a:xfrm>
          <a:prstGeom prst="rect">
            <a:avLst/>
          </a:prstGeom>
          <a:solidFill>
            <a:srgbClr val="F39B9A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Who is AP for?   </a:t>
            </a:r>
            <a:endParaRPr sz="3000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1901" y="137945"/>
            <a:ext cx="1569251" cy="65905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/>
        </p:nvSpPr>
        <p:spPr>
          <a:xfrm>
            <a:off x="276050" y="1004975"/>
            <a:ext cx="8184300" cy="19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Those who:</a:t>
            </a:r>
            <a:endParaRPr sz="16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333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Roboto"/>
              <a:buChar char="-"/>
            </a:pPr>
            <a:r>
              <a:rPr lang="en" sz="16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Have been excluded </a:t>
            </a:r>
            <a:endParaRPr sz="16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333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Roboto"/>
              <a:buChar char="-"/>
            </a:pPr>
            <a:r>
              <a:rPr lang="en" sz="16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Are more likely to be male, have SEN, and be eligible for free school meals. </a:t>
            </a:r>
            <a:endParaRPr sz="16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333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Roboto"/>
              <a:buChar char="-"/>
            </a:pPr>
            <a:r>
              <a:rPr lang="en" sz="16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Are on an academic route divergent from higher performing peers. </a:t>
            </a:r>
            <a:endParaRPr sz="16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i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AP can be there  to reintegrate back into mainstream, yet currently the educational landscape, both in terms of policy and practice, doesn’t comprehensively facilitate this</a:t>
            </a: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8"/>
          <p:cNvSpPr txBox="1"/>
          <p:nvPr/>
        </p:nvSpPr>
        <p:spPr>
          <a:xfrm>
            <a:off x="4471150" y="2465300"/>
            <a:ext cx="4089900" cy="2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50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Three key questions emerge: </a:t>
            </a:r>
            <a:endParaRPr sz="1850" b="1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Is this what we want AP to do? 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Is the number of students in AP at the right level? 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If not, could different work in mainstream schools reduce the number of young people in AP from where it is now? </a:t>
            </a:r>
            <a:endParaRPr sz="1800"/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976" y="2674500"/>
            <a:ext cx="3336627" cy="2225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/>
        </p:nvSpPr>
        <p:spPr>
          <a:xfrm>
            <a:off x="185150" y="220425"/>
            <a:ext cx="8723400" cy="646500"/>
          </a:xfrm>
          <a:prstGeom prst="rect">
            <a:avLst/>
          </a:prstGeom>
          <a:solidFill>
            <a:srgbClr val="F39B9A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But what if….?</a:t>
            </a:r>
            <a:endParaRPr sz="3000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1608400" y="1491100"/>
            <a:ext cx="314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9"/>
          <p:cNvSpPr txBox="1"/>
          <p:nvPr/>
        </p:nvSpPr>
        <p:spPr>
          <a:xfrm>
            <a:off x="208775" y="908125"/>
            <a:ext cx="8554200" cy="42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Regulatory and performance frameworks placed higher value on inclusion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Our school leaders were better placed to bring the same rigour that they do with teaching, learning and behaviour to inclusion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Our school practitioners developed their relational practices that benefit all, especially those for whom positive relationships can make the biggest difference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All school practitioners were trained and supported to </a:t>
            </a: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understand and respond to the causes of the challenging behaviour they may experience</a:t>
            </a:r>
            <a:r>
              <a:rPr lang="en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Our schools had the resources to draw on, in and out of school to properly support students, early on, with the things that might make it harder to access learning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…….Then - who would AP be for?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706</Words>
  <Application>Microsoft Office PowerPoint</Application>
  <PresentationFormat>On-screen Show (16:9)</PresentationFormat>
  <Paragraphs>77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 Rounded</vt:lpstr>
      <vt:lpstr>Arial</vt:lpstr>
      <vt:lpstr>Roboto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Jen Graham</cp:lastModifiedBy>
  <cp:revision>1</cp:revision>
  <dcterms:modified xsi:type="dcterms:W3CDTF">2022-10-07T13:15:37Z</dcterms:modified>
</cp:coreProperties>
</file>